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Lato"/>
      <p:regular r:id="rId33"/>
      <p:bold r:id="rId34"/>
      <p:italic r:id="rId35"/>
      <p:boldItalic r:id="rId36"/>
    </p:embeddedFont>
    <p:embeddedFont>
      <p:font typeface="Bunge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D75B57-DF9A-4DEC-AC42-AB871BFAB64A}">
  <a:tblStyle styleId="{25D75B57-DF9A-4DEC-AC42-AB871BFAB6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Bunge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d0c05e9a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ed0c05e9a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d0c05e9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ed0c05e9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d0c05e9a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ed0c05e9a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d0c05e9a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ed0c05e9a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d0c05e9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d0c05e9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d377e6d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d377e6d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d377e6d8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ed377e6d8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d377e6d8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ed377e6d8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d377e6d8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ed377e6d8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d377e6d8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ed377e6d8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d377e6d8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ed377e6d8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d377e6d8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ed377e6d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d377e6d8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2ed377e6d8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d377e6d8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ed377e6d8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d377e6d8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ed377e6d8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d377e6d8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ed377e6d8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d377e6d8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ed377e6d8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f94b48ea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8f94b48ea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f94b48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8f94b48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d0c05e9a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d0c05e9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d0c05e9a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ed0c05e9a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d0c05e9a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ed0c05e9a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d0c05e9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ed0c05e9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d0c05e9a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ed0c05e9a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d0c05e9a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ed0c05e9a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411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411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6" name="Google Shape;116;p17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 amt="70000"/>
          </a:blip>
          <a:srcRect b="1438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1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4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2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1" l="0" r="0" t="7804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2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da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 aften - </a:t>
            </a:r>
            <a:r>
              <a:rPr lang="da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Grundlæggende Web Development (om CSS) af Jonas Bak Phillipson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CSS syntaks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(dvs. måden vi skriver css på)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CSS syntaks</a:t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322525"/>
            <a:ext cx="4178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CSS syntaks består basalt af disse 2 ting: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en “selector”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en “erklæringsblok”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/>
              <a:t>“Selectoren” peger på det HTML</a:t>
            </a:r>
            <a:r>
              <a:rPr lang="da">
                <a:solidFill>
                  <a:schemeClr val="dk1"/>
                </a:solidFill>
              </a:rPr>
              <a:t>-element, man vil style.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da">
                <a:solidFill>
                  <a:schemeClr val="dk1"/>
                </a:solidFill>
              </a:rPr>
              <a:t>Hver “erklæring” indeholder et CSS-egenskabsnavn og en værdi, adskilt af et kolon.</a:t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100" y="1578550"/>
            <a:ext cx="4653900" cy="11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hvordan man tilføjer css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 html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(02-example)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Hvordan man tilføjer css til html - del 1</a:t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322525"/>
            <a:ext cx="4178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a"/>
              <a:t>Der findes 3 måder at tilføje CSS til HTML, som er:</a:t>
            </a:r>
            <a:endParaRPr/>
          </a:p>
        </p:txBody>
      </p:sp>
      <p:graphicFrame>
        <p:nvGraphicFramePr>
          <p:cNvPr id="253" name="Google Shape;253;p41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{25D75B57-DF9A-4DEC-AC42-AB871BFAB64A}</a:tableStyleId>
              </a:tblPr>
              <a:tblGrid>
                <a:gridCol w="1508950"/>
                <a:gridCol w="5730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CSS</a:t>
                      </a:r>
                      <a:endParaRPr b="1"/>
                    </a:p>
                  </a:txBody>
                  <a:tcPr marT="91425" marB="91425" marR="91425" marL="91425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Hvor skrives det?</a:t>
                      </a:r>
                      <a:endParaRPr b="1"/>
                    </a:p>
                  </a:txBody>
                  <a:tcPr marT="91425" marB="91425" marR="91425" marL="91425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“External CSS”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I en separat “.css” fil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“Internal CSS”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I et “&lt;style&gt;” element indlejret i HTML’ens “&lt;head&gt;” element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“Inline CSS”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I “style” attributen for et HTML element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4" name="Google Shape;254;p41"/>
          <p:cNvSpPr txBox="1"/>
          <p:nvPr/>
        </p:nvSpPr>
        <p:spPr>
          <a:xfrm>
            <a:off x="2454150" y="4021175"/>
            <a:ext cx="4235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a" u="sng">
                <a:latin typeface="Lato"/>
                <a:ea typeface="Lato"/>
                <a:cs typeface="Lato"/>
                <a:sym typeface="Lato"/>
              </a:rPr>
              <a:t>NB! </a:t>
            </a:r>
            <a:r>
              <a:rPr i="1" lang="da" u="sng">
                <a:latin typeface="Lato"/>
                <a:ea typeface="Lato"/>
                <a:cs typeface="Lato"/>
                <a:sym typeface="Lato"/>
              </a:rPr>
              <a:t>I det følgende vil vi kun bruge “External CSS”</a:t>
            </a:r>
            <a:endParaRPr i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Hvordan man tilføjer css til html - del 2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75" y="1770100"/>
            <a:ext cx="4249049" cy="287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324" y="1770100"/>
            <a:ext cx="4459876" cy="2050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42"/>
          <p:cNvCxnSpPr/>
          <p:nvPr/>
        </p:nvCxnSpPr>
        <p:spPr>
          <a:xfrm flipH="1">
            <a:off x="3272275" y="2087750"/>
            <a:ext cx="3239700" cy="78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42"/>
          <p:cNvSpPr txBox="1"/>
          <p:nvPr/>
        </p:nvSpPr>
        <p:spPr>
          <a:xfrm rot="-755868">
            <a:off x="3774129" y="2117263"/>
            <a:ext cx="1675333" cy="3467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2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External CSS</a:t>
            </a:r>
            <a:endParaRPr b="1" sz="2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42"/>
          <p:cNvSpPr/>
          <p:nvPr/>
        </p:nvSpPr>
        <p:spPr>
          <a:xfrm>
            <a:off x="741225" y="2943750"/>
            <a:ext cx="1557000" cy="78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3110050" y="3161400"/>
            <a:ext cx="1203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Internal CSS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6" name="Google Shape;266;p42"/>
          <p:cNvCxnSpPr>
            <a:endCxn id="264" idx="3"/>
          </p:cNvCxnSpPr>
          <p:nvPr/>
        </p:nvCxnSpPr>
        <p:spPr>
          <a:xfrm rot="10800000">
            <a:off x="2298225" y="3334800"/>
            <a:ext cx="826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42"/>
          <p:cNvSpPr txBox="1"/>
          <p:nvPr/>
        </p:nvSpPr>
        <p:spPr>
          <a:xfrm>
            <a:off x="3346125" y="4027075"/>
            <a:ext cx="10332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Inline CSS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8" name="Google Shape;268;p42"/>
          <p:cNvCxnSpPr>
            <a:stCxn id="267" idx="1"/>
          </p:cNvCxnSpPr>
          <p:nvPr/>
        </p:nvCxnSpPr>
        <p:spPr>
          <a:xfrm flipH="1">
            <a:off x="2342625" y="4200475"/>
            <a:ext cx="1003500" cy="4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Hvordan man tilføjer css til html - del 3</a:t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400" y="1383950"/>
            <a:ext cx="6010500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Tilføj baggrundsfarve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(03-example)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baggrundsfarve</a:t>
            </a:r>
            <a:endParaRPr/>
          </a:p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311700" y="1322525"/>
            <a:ext cx="4178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For at style vores awesome hjemmeside tilføjer vi først en baggrundsfarve på denne måde: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Laver en “style.css” i filroden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Laver en reference til vores “styles.css” fil i et “&lt;link&gt;” element i “index.html”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Bruger unversial selectoren (“*”) i “.css” filen for at vælge alle HTML elementer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da"/>
              <a:t>Angiver en “background-color” </a:t>
            </a:r>
            <a:r>
              <a:rPr i="1" lang="da"/>
              <a:t>property</a:t>
            </a:r>
            <a:r>
              <a:rPr lang="da"/>
              <a:t> til at have en </a:t>
            </a:r>
            <a:r>
              <a:rPr i="1" lang="da"/>
              <a:t>value</a:t>
            </a:r>
            <a:r>
              <a:rPr lang="da"/>
              <a:t> af “cadetblue”</a:t>
            </a:r>
            <a:endParaRPr/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500" y="887075"/>
            <a:ext cx="4349101" cy="22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/>
          <p:nvPr/>
        </p:nvSpPr>
        <p:spPr>
          <a:xfrm>
            <a:off x="4887700" y="2952525"/>
            <a:ext cx="650700" cy="13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6896100" y="1692875"/>
            <a:ext cx="2015400" cy="1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500" y="3290326"/>
            <a:ext cx="3510573" cy="1700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/>
          <p:nvPr/>
        </p:nvSpPr>
        <p:spPr>
          <a:xfrm>
            <a:off x="5356550" y="3967225"/>
            <a:ext cx="2659200" cy="62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Centrer overskrift (&lt;h1&gt;)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(04-example)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Centrer overskrift (&lt;h1&gt;)</a:t>
            </a:r>
            <a:endParaRPr/>
          </a:p>
        </p:txBody>
      </p:sp>
      <p:sp>
        <p:nvSpPr>
          <p:cNvPr id="301" name="Google Shape;301;p47"/>
          <p:cNvSpPr txBox="1"/>
          <p:nvPr>
            <p:ph idx="1" type="body"/>
          </p:nvPr>
        </p:nvSpPr>
        <p:spPr>
          <a:xfrm>
            <a:off x="311700" y="1322525"/>
            <a:ext cx="4178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Som det næste vil vi gerne centrere overskriften på hjemmeside, og det gør vi blot sådan her: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 vores “style.css” fil angiver vi først under vores </a:t>
            </a:r>
            <a:r>
              <a:rPr lang="da"/>
              <a:t>universal</a:t>
            </a:r>
            <a:r>
              <a:rPr lang="da"/>
              <a:t> selector (“*”), at vi nu vil styles vores overskrift - dvs. vores “h1”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Dernæst tilføjer vi bare en “text-align” </a:t>
            </a:r>
            <a:r>
              <a:rPr i="1" lang="da"/>
              <a:t>property</a:t>
            </a:r>
            <a:r>
              <a:rPr lang="da"/>
              <a:t> sat til værdien af “center”</a:t>
            </a:r>
            <a:endParaRPr/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500" y="1474925"/>
            <a:ext cx="4349099" cy="297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CSS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(Cascading Style Sheets)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Gøre vores billede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(&lt;img /&gt;) rundt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(05-example)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Gør vores billede rundt</a:t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311700" y="1322525"/>
            <a:ext cx="4178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For at gøre vores hjemmeside endnu mere blæret, vil vi nu style vores billede til at vises som et rundt billede. Det gør vi sådan her: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Tilføj en “img” selector i “style.css”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Sæt selectorens “border-radius” </a:t>
            </a:r>
            <a:r>
              <a:rPr i="1" lang="da"/>
              <a:t>property</a:t>
            </a:r>
            <a:r>
              <a:rPr lang="da"/>
              <a:t> til en </a:t>
            </a:r>
            <a:r>
              <a:rPr i="1" lang="da"/>
              <a:t>value</a:t>
            </a:r>
            <a:r>
              <a:rPr lang="da"/>
              <a:t> af “50%”</a:t>
            </a:r>
            <a:endParaRPr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500" y="1474925"/>
            <a:ext cx="4198418" cy="35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baggrundsfarve, centreret overskrift &amp; rundt billede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(01-exercise)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Style din &lt;div&gt;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(06-example)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Style din &lt;div&gt; - del 1</a:t>
            </a:r>
            <a:endParaRPr/>
          </a:p>
        </p:txBody>
      </p:sp>
      <p:sp>
        <p:nvSpPr>
          <p:cNvPr id="330" name="Google Shape;330;p52"/>
          <p:cNvSpPr txBox="1"/>
          <p:nvPr>
            <p:ph idx="1" type="body"/>
          </p:nvPr>
        </p:nvSpPr>
        <p:spPr>
          <a:xfrm>
            <a:off x="311700" y="1322525"/>
            <a:ext cx="4178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Vores hjemmeside skal selvfølgelig se endnu mere “awesome” ud, og vi vil derfor style vores “&lt;div&gt;”, således at vores billede og paragraf om os selv står ved siden af hinanden.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da"/>
              <a:t>Helt konkret vil vi style vores hjemmeside </a:t>
            </a:r>
            <a:br>
              <a:rPr lang="da"/>
            </a:br>
            <a:r>
              <a:rPr lang="da"/>
              <a:t>til at se sådan her ud</a:t>
            </a: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500" y="1474925"/>
            <a:ext cx="4349099" cy="2356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52"/>
          <p:cNvCxnSpPr/>
          <p:nvPr/>
        </p:nvCxnSpPr>
        <p:spPr>
          <a:xfrm flipH="1" rot="10800000">
            <a:off x="2256475" y="3288575"/>
            <a:ext cx="2295300" cy="48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Style din &lt;div&gt; - del 2</a:t>
            </a:r>
            <a:endParaRPr/>
          </a:p>
        </p:txBody>
      </p:sp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311700" y="1322525"/>
            <a:ext cx="42402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Måden vi får vores hjemmeside til at se så blæret ud 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Lav en “div” selector i din “style.css”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Giv den en “display” </a:t>
            </a:r>
            <a:r>
              <a:rPr i="1" lang="da"/>
              <a:t>property</a:t>
            </a:r>
            <a:r>
              <a:rPr lang="da"/>
              <a:t> sat til en </a:t>
            </a:r>
            <a:r>
              <a:rPr i="1" lang="da"/>
              <a:t>value</a:t>
            </a:r>
            <a:r>
              <a:rPr lang="da"/>
              <a:t> af “flex”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Tilføj også en “align-items” </a:t>
            </a:r>
            <a:r>
              <a:rPr i="1" lang="da"/>
              <a:t>property</a:t>
            </a:r>
            <a:r>
              <a:rPr lang="da"/>
              <a:t> sat til en </a:t>
            </a:r>
            <a:r>
              <a:rPr i="1" lang="da"/>
              <a:t>value</a:t>
            </a:r>
            <a:r>
              <a:rPr lang="da"/>
              <a:t> af “center”</a:t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225" y="1460925"/>
            <a:ext cx="3328645" cy="35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Style din &lt;div&gt;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(02-exercise)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Tak for i aften!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80075"/>
            <a:ext cx="85206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Agenda for 2. aften 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Recap fra 1. aften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Hvad skal vi nu? Style vores (grimme) hjemmeside! 🥳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CSS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Tilføj baggrundsfarve, centrere header og runde billede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Opgave: </a:t>
            </a:r>
            <a:r>
              <a:rPr lang="da">
                <a:solidFill>
                  <a:schemeClr val="dk1"/>
                </a:solidFill>
              </a:rPr>
              <a:t>Tilføj baggrundsfarve, centrere header og runde billede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a">
                <a:solidFill>
                  <a:schemeClr val="dk1"/>
                </a:solidFill>
              </a:rPr>
              <a:t>Style “&lt;div&gt;” med flexbox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a">
                <a:solidFill>
                  <a:schemeClr val="dk1"/>
                </a:solidFill>
              </a:rPr>
              <a:t>Opgave:  Style “&lt;div&gt;” med flexbox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Recap af 1. aften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(01-example)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Recap af 1. aften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180075"/>
            <a:ext cx="36618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På 1. aften lærte vi om HTML og om: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Headers (&lt;h1&gt;)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Paragrafer (&lt;p&gt;)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Billeder (&lt;img /&gt;)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Formatering (bl.a. &lt;b&gt;, &lt;i&gt; og &lt;em&gt;)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Links (&lt;a&gt;)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divs (&lt;div&gt;)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900" y="1180075"/>
            <a:ext cx="4629850" cy="38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2800" y="2150850"/>
            <a:ext cx="9111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Hvad skal vi nu?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Style vores hjemmeside med CSS!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Hvad skal vi nu? Style vores hjemmeside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180075"/>
            <a:ext cx="85206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a"/>
              <a:t>Under denne aften vil vi style vores syge hjemmeside, således at vi kommer frem til dette: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313" y="1585600"/>
            <a:ext cx="6225374" cy="337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2800" y="2150850"/>
            <a:ext cx="9047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Om CSS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om CSS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322525"/>
            <a:ext cx="4259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Generelt kan man om CSS sige: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CSS står for Cascading Style Sheets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CSS er det sprog, vi bruger til at style et HTML-dokument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CSS beskriver, hvordan HTML-elementer skal vises på skærmen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